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8288000" cy="10287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Arimo Bold" charset="0"/>
      <p:regular r:id="rId26"/>
    </p:embeddedFont>
    <p:embeddedFont>
      <p:font typeface="Arimo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9066" b="-5906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808417" y="2186248"/>
            <a:ext cx="8671167" cy="2957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815"/>
              </a:lnSpc>
              <a:spcBef>
                <a:spcPct val="0"/>
              </a:spcBef>
            </a:pPr>
            <a:r>
              <a:rPr lang="en-US" sz="16296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БРЕНД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816103" y="4763356"/>
            <a:ext cx="14655794" cy="19975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326"/>
              </a:lnSpc>
            </a:pPr>
            <a:r>
              <a:rPr lang="en-US" sz="9900" spc="227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как продукт, как организация , как личность, как символ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69874" y="1588986"/>
            <a:ext cx="9660925" cy="17933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3694"/>
              </a:lnSpc>
            </a:pPr>
            <a:r>
              <a:rPr lang="en-US" sz="12919" spc="297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как</a:t>
            </a:r>
            <a:r>
              <a:rPr lang="en-US" sz="12919" spc="297" dirty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 </a:t>
            </a:r>
            <a:r>
              <a:rPr lang="en-US" sz="12919" spc="297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символ</a:t>
            </a:r>
            <a:endParaRPr lang="en-US" sz="12919" spc="297" dirty="0">
              <a:solidFill>
                <a:srgbClr val="FFD67A"/>
              </a:solidFill>
              <a:latin typeface="Sloop Script Pro"/>
              <a:ea typeface="Sloop Script Pro"/>
              <a:cs typeface="Sloop Script Pro"/>
              <a:sym typeface="Sloop Script Pro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463918" y="3822418"/>
            <a:ext cx="7085715" cy="5026022"/>
            <a:chOff x="0" y="0"/>
            <a:chExt cx="1866197" cy="13237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866197" cy="1323726"/>
            </a:xfrm>
            <a:custGeom>
              <a:avLst/>
              <a:gdLst/>
              <a:ahLst/>
              <a:cxnLst/>
              <a:rect l="l" t="t" r="r" b="b"/>
              <a:pathLst>
                <a:path w="1866197" h="1323726">
                  <a:moveTo>
                    <a:pt x="25130" y="0"/>
                  </a:moveTo>
                  <a:lnTo>
                    <a:pt x="1841066" y="0"/>
                  </a:lnTo>
                  <a:cubicBezTo>
                    <a:pt x="1847731" y="0"/>
                    <a:pt x="1854123" y="2648"/>
                    <a:pt x="1858836" y="7360"/>
                  </a:cubicBezTo>
                  <a:cubicBezTo>
                    <a:pt x="1863549" y="12073"/>
                    <a:pt x="1866197" y="18465"/>
                    <a:pt x="1866197" y="25130"/>
                  </a:cubicBezTo>
                  <a:lnTo>
                    <a:pt x="1866197" y="1298596"/>
                  </a:lnTo>
                  <a:cubicBezTo>
                    <a:pt x="1866197" y="1305261"/>
                    <a:pt x="1863549" y="1311653"/>
                    <a:pt x="1858836" y="1316365"/>
                  </a:cubicBezTo>
                  <a:cubicBezTo>
                    <a:pt x="1854123" y="1321078"/>
                    <a:pt x="1847731" y="1323726"/>
                    <a:pt x="1841066" y="1323726"/>
                  </a:cubicBezTo>
                  <a:lnTo>
                    <a:pt x="25130" y="1323726"/>
                  </a:lnTo>
                  <a:cubicBezTo>
                    <a:pt x="18465" y="1323726"/>
                    <a:pt x="12073" y="1321078"/>
                    <a:pt x="7360" y="1316365"/>
                  </a:cubicBezTo>
                  <a:cubicBezTo>
                    <a:pt x="2648" y="1311653"/>
                    <a:pt x="0" y="1305261"/>
                    <a:pt x="0" y="1298596"/>
                  </a:cubicBezTo>
                  <a:lnTo>
                    <a:pt x="0" y="25130"/>
                  </a:lnTo>
                  <a:cubicBezTo>
                    <a:pt x="0" y="18465"/>
                    <a:pt x="2648" y="12073"/>
                    <a:pt x="7360" y="7360"/>
                  </a:cubicBezTo>
                  <a:cubicBezTo>
                    <a:pt x="12073" y="2648"/>
                    <a:pt x="18465" y="0"/>
                    <a:pt x="2513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1866197" cy="13904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828104" y="4165303"/>
            <a:ext cx="6357343" cy="4340252"/>
            <a:chOff x="0" y="0"/>
            <a:chExt cx="488654" cy="33361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8654" cy="333611"/>
            </a:xfrm>
            <a:custGeom>
              <a:avLst/>
              <a:gdLst/>
              <a:ahLst/>
              <a:cxnLst/>
              <a:rect l="l" t="t" r="r" b="b"/>
              <a:pathLst>
                <a:path w="488654" h="333611">
                  <a:moveTo>
                    <a:pt x="0" y="0"/>
                  </a:moveTo>
                  <a:lnTo>
                    <a:pt x="488654" y="0"/>
                  </a:lnTo>
                  <a:lnTo>
                    <a:pt x="488654" y="333611"/>
                  </a:lnTo>
                  <a:lnTo>
                    <a:pt x="0" y="333611"/>
                  </a:lnTo>
                  <a:close/>
                </a:path>
              </a:pathLst>
            </a:custGeom>
            <a:blipFill>
              <a:blip r:embed="rId2"/>
              <a:stretch>
                <a:fillRect t="-23237" b="-23237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4136076" y="1409068"/>
            <a:ext cx="4305308" cy="1705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1"/>
              </a:lnSpc>
              <a:spcBef>
                <a:spcPct val="0"/>
              </a:spcBef>
            </a:pPr>
            <a:r>
              <a:rPr lang="en-US" sz="9386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БРЕНД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4386410"/>
            <a:ext cx="9435218" cy="1949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91"/>
              </a:lnSpc>
            </a:pPr>
            <a:r>
              <a:rPr lang="en-US" sz="2378" spc="54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Символика и бренд — это визуальные и вербальные элементы, которые формируют идентичность бренда. Логотипы, слоганы, цвета и шрифты — это инструменты визуального брендинга.</a:t>
            </a:r>
          </a:p>
          <a:p>
            <a:pPr marL="0" lvl="0" indent="0" algn="l">
              <a:lnSpc>
                <a:spcPts val="3091"/>
              </a:lnSpc>
            </a:pPr>
            <a:endParaRPr lang="en-US" sz="2378" spc="54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7374008"/>
            <a:ext cx="8789665" cy="12215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Символы помогают брендам выделяться и запоминаться, формируют устойчивые ассоциации.</a:t>
            </a:r>
          </a:p>
          <a:p>
            <a:pPr marL="0" lvl="0" indent="0" algn="l">
              <a:lnSpc>
                <a:spcPts val="3208"/>
              </a:lnSpc>
            </a:pPr>
            <a:endParaRPr lang="en-US" sz="2468" spc="56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977" y="2975783"/>
            <a:ext cx="5582767" cy="5457207"/>
            <a:chOff x="0" y="0"/>
            <a:chExt cx="1470358" cy="14372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43569" y="2975783"/>
            <a:ext cx="5582767" cy="5457207"/>
            <a:chOff x="0" y="0"/>
            <a:chExt cx="1470358" cy="14372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340662" y="2975783"/>
            <a:ext cx="5582767" cy="5457207"/>
            <a:chOff x="0" y="0"/>
            <a:chExt cx="1470358" cy="14372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490956" y="3586162"/>
            <a:ext cx="5293977" cy="3484863"/>
            <a:chOff x="0" y="0"/>
            <a:chExt cx="820176" cy="5398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2"/>
              <a:stretch>
                <a:fillRect t="-25956" b="-25956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625372" y="3586162"/>
            <a:ext cx="5293977" cy="3484863"/>
            <a:chOff x="0" y="0"/>
            <a:chExt cx="820176" cy="5398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3"/>
              <a:stretch>
                <a:fillRect t="-48485" b="-48485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6587965" y="3586162"/>
            <a:ext cx="5293977" cy="3484863"/>
            <a:chOff x="0" y="0"/>
            <a:chExt cx="820176" cy="5398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4"/>
              <a:stretch>
                <a:fillRect t="-26698" b="-26698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6154698" y="1443286"/>
            <a:ext cx="6160511" cy="111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72"/>
              </a:lnSpc>
              <a:spcBef>
                <a:spcPct val="0"/>
              </a:spcBef>
            </a:pPr>
            <a:r>
              <a:rPr lang="en-US" sz="612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ПРИМЕРЫ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2867" y="3052969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NIKE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90956" y="3052969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APPLE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134999" y="2973375"/>
            <a:ext cx="6284702" cy="43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29"/>
              </a:lnSpc>
            </a:pPr>
            <a:r>
              <a:rPr lang="en-US" sz="2316" b="1" spc="53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BURGER KING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05172" y="7372390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ЛОГОТИП «SWOOSH» И СЛОГАН «JUST DO IT».  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767765" y="7372390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СИМВОЛ ДОСТУПНОСТИ И БЫСТРОГО ПИТАНИЯ.  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670756" y="7372390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ЛОГОТИП В ФОРМЕ ЯБЛОКА, СИМВОЛ ИННОВАЦИЙ И ПРОСТОТЫ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880024" y="8785665"/>
            <a:ext cx="10061468" cy="1100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rPr>
              <a:t>СИМВОЛЫ ОКАЗЫВАЮТ СИЛЬНОЕ ВЛИЯНИЕ НА ВОСПРИЯТИЕ ПОТРЕБИТЕЛЕЙ, ПОВЫШАЯ УЗНАВАЕМОСТЬ.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FFFFFF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29829" y="3267866"/>
            <a:ext cx="13228343" cy="5990434"/>
          </a:xfrm>
          <a:custGeom>
            <a:avLst/>
            <a:gdLst/>
            <a:ahLst/>
            <a:cxnLst/>
            <a:rect l="l" t="t" r="r" b="b"/>
            <a:pathLst>
              <a:path w="13228343" h="5990434">
                <a:moveTo>
                  <a:pt x="0" y="0"/>
                </a:moveTo>
                <a:lnTo>
                  <a:pt x="13228342" y="0"/>
                </a:lnTo>
                <a:lnTo>
                  <a:pt x="13228342" y="5990434"/>
                </a:lnTo>
                <a:lnTo>
                  <a:pt x="0" y="59904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276" b="-727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246806" y="876300"/>
            <a:ext cx="11794389" cy="1915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79"/>
              </a:lnSpc>
              <a:spcBef>
                <a:spcPct val="0"/>
              </a:spcBef>
            </a:pPr>
            <a:r>
              <a:rPr lang="en-US" sz="5342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СРАВНИТЕЛЬНЫЙ АНАЛИЗ ЧЕТЕРЕХ ПОДХОДОВ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36437" y="2002263"/>
            <a:ext cx="2653233" cy="6082983"/>
            <a:chOff x="0" y="0"/>
            <a:chExt cx="411055" cy="9424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2"/>
              <a:stretch>
                <a:fillRect l="-14481" r="-14481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241981" y="2002263"/>
            <a:ext cx="2653233" cy="6082983"/>
            <a:chOff x="0" y="0"/>
            <a:chExt cx="411055" cy="9424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3"/>
              <a:stretch>
                <a:fillRect l="-26661" r="-26661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5946332" y="2002263"/>
            <a:ext cx="2653233" cy="6082983"/>
            <a:chOff x="0" y="0"/>
            <a:chExt cx="411055" cy="9424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4"/>
              <a:stretch>
                <a:fillRect l="-35975" r="-3597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457211" y="8312623"/>
            <a:ext cx="8142354" cy="195616"/>
            <a:chOff x="0" y="0"/>
            <a:chExt cx="2144488" cy="51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44488" cy="51520"/>
            </a:xfrm>
            <a:custGeom>
              <a:avLst/>
              <a:gdLst/>
              <a:ahLst/>
              <a:cxnLst/>
              <a:rect l="l" t="t" r="r" b="b"/>
              <a:pathLst>
                <a:path w="2144488" h="51520">
                  <a:moveTo>
                    <a:pt x="0" y="0"/>
                  </a:moveTo>
                  <a:lnTo>
                    <a:pt x="2144488" y="0"/>
                  </a:lnTo>
                  <a:lnTo>
                    <a:pt x="2144488" y="51520"/>
                  </a:lnTo>
                  <a:lnTo>
                    <a:pt x="0" y="515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2144488" cy="1181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904363"/>
            <a:ext cx="10789061" cy="1097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2"/>
              </a:lnSpc>
              <a:spcBef>
                <a:spcPct val="0"/>
              </a:spcBef>
            </a:pPr>
            <a:r>
              <a:rPr lang="en-US" sz="5959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ВЗАИМОСВЯЗЬ ПОДХОДОВ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4027208"/>
            <a:ext cx="8339936" cy="1016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9"/>
              </a:lnSpc>
            </a:pPr>
            <a:r>
              <a:rPr lang="en-US" sz="2742" b="1" spc="63">
                <a:solidFill>
                  <a:srgbClr val="FFD67A"/>
                </a:solidFill>
                <a:latin typeface="Arimo Bold"/>
                <a:ea typeface="Arimo Bold"/>
                <a:cs typeface="Arimo Bold"/>
                <a:sym typeface="Arimo Bold"/>
              </a:rPr>
              <a:t>ПРИМЕР КОМПЛЕКСНОГО ИСПОЛЬЗОВАНИЯ — БРЕНД APPLE: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2266766"/>
            <a:ext cx="7746690" cy="1027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Четыре подхода к бренду взаимодополняют друг друга.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28700" y="5114925"/>
            <a:ext cx="9159070" cy="2800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72"/>
              </a:lnSpc>
            </a:pPr>
            <a:r>
              <a:rPr lang="en-US" sz="2440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Продукт: инновационная электроника с высоким качеством. </a:t>
            </a:r>
          </a:p>
          <a:p>
            <a:pPr algn="l">
              <a:lnSpc>
                <a:spcPts val="3172"/>
              </a:lnSpc>
            </a:pPr>
            <a:r>
              <a:rPr lang="en-US" sz="2440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Организация: миссия компании на улучшение жизни через технологии</a:t>
            </a:r>
          </a:p>
          <a:p>
            <a:pPr algn="l">
              <a:lnSpc>
                <a:spcPts val="3172"/>
              </a:lnSpc>
            </a:pPr>
            <a:r>
              <a:rPr lang="en-US" sz="2440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-Личность: креативность, прогрессивность.  </a:t>
            </a:r>
          </a:p>
          <a:p>
            <a:pPr algn="l">
              <a:lnSpc>
                <a:spcPts val="3172"/>
              </a:lnSpc>
            </a:pPr>
            <a:r>
              <a:rPr lang="en-US" sz="2440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Символ: узнаваемый логотип яблока.</a:t>
            </a:r>
          </a:p>
          <a:p>
            <a:pPr marL="0" lvl="0" indent="0" algn="l">
              <a:lnSpc>
                <a:spcPts val="3172"/>
              </a:lnSpc>
            </a:pPr>
            <a:endParaRPr lang="en-US" sz="2440" spc="56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28700" y="8037621"/>
            <a:ext cx="9380886" cy="1536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Такой интегрированный подход усиливает бренд и его восприятие.</a:t>
            </a:r>
          </a:p>
          <a:p>
            <a:pPr marL="0" lvl="0" indent="0" algn="l">
              <a:lnSpc>
                <a:spcPts val="4038"/>
              </a:lnSpc>
            </a:pPr>
            <a:endParaRPr lang="en-US" sz="3106" spc="7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4437499"/>
            <a:ext cx="2900134" cy="2054777"/>
            <a:chOff x="0" y="0"/>
            <a:chExt cx="449307" cy="31833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2"/>
              <a:stretch>
                <a:fillRect t="-116048" b="-116048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4308950" y="4437499"/>
            <a:ext cx="2900134" cy="2054777"/>
            <a:chOff x="0" y="0"/>
            <a:chExt cx="449307" cy="31833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3"/>
              <a:stretch>
                <a:fillRect t="-297" b="-297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7541698" y="4437499"/>
            <a:ext cx="2900134" cy="2054777"/>
            <a:chOff x="0" y="0"/>
            <a:chExt cx="449307" cy="31833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4"/>
              <a:stretch>
                <a:fillRect t="-44208" b="-44208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6669878"/>
            <a:ext cx="2900134" cy="2054777"/>
            <a:chOff x="0" y="0"/>
            <a:chExt cx="449307" cy="31833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5"/>
              <a:stretch>
                <a:fillRect t="-20570" b="-20570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4308950" y="6669878"/>
            <a:ext cx="2900134" cy="2054777"/>
            <a:chOff x="0" y="0"/>
            <a:chExt cx="449307" cy="31833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6"/>
              <a:stretch>
                <a:fillRect t="-75458" b="-75458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7541698" y="6669878"/>
            <a:ext cx="2900134" cy="2054777"/>
            <a:chOff x="0" y="0"/>
            <a:chExt cx="449307" cy="31833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49307" cy="318339"/>
            </a:xfrm>
            <a:custGeom>
              <a:avLst/>
              <a:gdLst/>
              <a:ahLst/>
              <a:cxnLst/>
              <a:rect l="l" t="t" r="r" b="b"/>
              <a:pathLst>
                <a:path w="449307" h="318339">
                  <a:moveTo>
                    <a:pt x="0" y="0"/>
                  </a:moveTo>
                  <a:lnTo>
                    <a:pt x="449307" y="0"/>
                  </a:lnTo>
                  <a:lnTo>
                    <a:pt x="449307" y="318339"/>
                  </a:lnTo>
                  <a:lnTo>
                    <a:pt x="0" y="318339"/>
                  </a:lnTo>
                  <a:close/>
                </a:path>
              </a:pathLst>
            </a:custGeom>
            <a:blipFill>
              <a:blip r:embed="rId7"/>
              <a:stretch>
                <a:fillRect t="-44094" b="-44094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0822832" y="3104685"/>
            <a:ext cx="6683130" cy="5619970"/>
            <a:chOff x="0" y="0"/>
            <a:chExt cx="1760166" cy="148015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60166" cy="1480157"/>
            </a:xfrm>
            <a:custGeom>
              <a:avLst/>
              <a:gdLst/>
              <a:ahLst/>
              <a:cxnLst/>
              <a:rect l="l" t="t" r="r" b="b"/>
              <a:pathLst>
                <a:path w="1760166" h="1480157">
                  <a:moveTo>
                    <a:pt x="0" y="0"/>
                  </a:moveTo>
                  <a:lnTo>
                    <a:pt x="1760166" y="0"/>
                  </a:lnTo>
                  <a:lnTo>
                    <a:pt x="1760166" y="1480157"/>
                  </a:lnTo>
                  <a:lnTo>
                    <a:pt x="0" y="1480157"/>
                  </a:lnTo>
                  <a:close/>
                </a:path>
              </a:pathLst>
            </a:custGeom>
            <a:ln w="9525" cap="sq">
              <a:solidFill>
                <a:srgbClr val="FFFFFF"/>
              </a:solidFill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1760166" cy="15468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57201" y="1216368"/>
            <a:ext cx="15544799" cy="1526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1943"/>
              </a:lnSpc>
              <a:spcBef>
                <a:spcPct val="0"/>
              </a:spcBef>
            </a:pPr>
            <a:r>
              <a:rPr lang="en-US" sz="8530" dirty="0" smtClean="0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СТРАТЕГИИ</a:t>
            </a:r>
            <a:r>
              <a:rPr lang="ru-RU" sz="8530" dirty="0" smtClean="0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 </a:t>
            </a:r>
            <a:endParaRPr lang="en-US" sz="8530" dirty="0">
              <a:solidFill>
                <a:srgbClr val="FFFFFF"/>
              </a:solidFill>
              <a:latin typeface="Perandory Condensed"/>
              <a:ea typeface="Perandory Condensed"/>
              <a:cs typeface="Perandory Condensed"/>
              <a:sym typeface="Perandory Condense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308950" y="2294505"/>
            <a:ext cx="6513881" cy="15511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3694"/>
              </a:lnSpc>
            </a:pPr>
            <a:r>
              <a:rPr lang="en-US" sz="8000" spc="297" dirty="0" err="1" smtClean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бренд</a:t>
            </a:r>
            <a:r>
              <a:rPr lang="ru-RU" sz="8000" spc="297" dirty="0" err="1" smtClean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инг</a:t>
            </a:r>
            <a:r>
              <a:rPr lang="en-US" sz="8000" spc="297" dirty="0" smtClean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а</a:t>
            </a:r>
            <a:endParaRPr lang="en-US" sz="8000" spc="297" dirty="0">
              <a:solidFill>
                <a:srgbClr val="FFD67A"/>
              </a:solidFill>
              <a:latin typeface="Sloop Script Pro"/>
              <a:ea typeface="Sloop Script Pro"/>
              <a:cs typeface="Sloop Script Pro"/>
              <a:sym typeface="Sloop Script Pro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093237" y="3334356"/>
            <a:ext cx="6166063" cy="3580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5"/>
              </a:lnSpc>
            </a:pPr>
            <a:r>
              <a:rPr lang="en-US" sz="2419" spc="55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Стратегии брендинга должны учитывать все четыре аспекта: продукт, организацию, личность и символ.Успешная стратегия учитывает корпоративные ценности, функциональность продукта, эмоциональные связи и визуальную идентичность.</a:t>
            </a:r>
          </a:p>
          <a:p>
            <a:pPr marL="0" lvl="0" indent="0" algn="l">
              <a:lnSpc>
                <a:spcPts val="3145"/>
              </a:lnSpc>
            </a:pPr>
            <a:endParaRPr lang="en-US" sz="2419" spc="55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093237" y="7273424"/>
            <a:ext cx="5869243" cy="163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477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Примеры успешных стратегий включают комплексный подход, где каждый элемент усиливает другой.</a:t>
            </a:r>
          </a:p>
          <a:p>
            <a:pPr marL="0" lvl="0" indent="0" algn="l">
              <a:lnSpc>
                <a:spcPts val="3220"/>
              </a:lnSpc>
            </a:pPr>
            <a:endParaRPr lang="en-US" sz="2477" spc="56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36437" y="2002263"/>
            <a:ext cx="2653233" cy="6082983"/>
            <a:chOff x="0" y="0"/>
            <a:chExt cx="411055" cy="9424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2"/>
              <a:stretch>
                <a:fillRect l="-14481" r="-14481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241981" y="2002263"/>
            <a:ext cx="2653233" cy="6082983"/>
            <a:chOff x="0" y="0"/>
            <a:chExt cx="411055" cy="9424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3"/>
              <a:stretch>
                <a:fillRect l="-25514" r="-25514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5946332" y="2002263"/>
            <a:ext cx="2653233" cy="6082983"/>
            <a:chOff x="0" y="0"/>
            <a:chExt cx="411055" cy="9424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4"/>
              <a:stretch>
                <a:fillRect l="-35975" r="-3597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457211" y="8312623"/>
            <a:ext cx="8142354" cy="195616"/>
            <a:chOff x="0" y="0"/>
            <a:chExt cx="2144488" cy="51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44488" cy="51520"/>
            </a:xfrm>
            <a:custGeom>
              <a:avLst/>
              <a:gdLst/>
              <a:ahLst/>
              <a:cxnLst/>
              <a:rect l="l" t="t" r="r" b="b"/>
              <a:pathLst>
                <a:path w="2144488" h="51520">
                  <a:moveTo>
                    <a:pt x="0" y="0"/>
                  </a:moveTo>
                  <a:lnTo>
                    <a:pt x="2144488" y="0"/>
                  </a:lnTo>
                  <a:lnTo>
                    <a:pt x="2144488" y="51520"/>
                  </a:lnTo>
                  <a:lnTo>
                    <a:pt x="0" y="515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2144488" cy="1181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904363"/>
            <a:ext cx="10789061" cy="1097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2"/>
              </a:lnSpc>
              <a:spcBef>
                <a:spcPct val="0"/>
              </a:spcBef>
            </a:pPr>
            <a:r>
              <a:rPr lang="en-US" sz="5959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РОЛЬ ПОТРЕБИТЕЛЕЙ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6358872"/>
            <a:ext cx="8339936" cy="2544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59"/>
              </a:lnSpc>
            </a:pPr>
            <a:r>
              <a:rPr lang="en-US" sz="2742" b="1" spc="63">
                <a:solidFill>
                  <a:srgbClr val="FFD67A"/>
                </a:solidFill>
                <a:latin typeface="Arimo Bold"/>
                <a:ea typeface="Arimo Bold"/>
                <a:cs typeface="Arimo Bold"/>
                <a:sym typeface="Arimo Bold"/>
              </a:rPr>
              <a:t>ПОНИМАНИЕ ОЖИДАНИЙ И ВОСПРИЯТИЯ АУДИТОРИИ ПОМОГАЕТ ФОРМИРОВАТЬ РЕЛЕВАНТНЫЕ КОММУНИКАЦИИ И УКРЕПЛЯТЬ БРЕНД.</a:t>
            </a:r>
          </a:p>
          <a:p>
            <a:pPr marL="0" lvl="0" indent="0" algn="l">
              <a:lnSpc>
                <a:spcPts val="4059"/>
              </a:lnSpc>
            </a:pPr>
            <a:endParaRPr lang="en-US" sz="2742" b="1" spc="63">
              <a:solidFill>
                <a:srgbClr val="FFD67A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2993160"/>
            <a:ext cx="7746690" cy="3065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Потребители играют ключевую роль в формировании и восприятии бренда. Их эмоциональные и рациональные оценки определяют успех бренда как личности или символа.</a:t>
            </a:r>
          </a:p>
          <a:p>
            <a:pPr marL="0" lvl="0" indent="0" algn="l">
              <a:lnSpc>
                <a:spcPts val="4038"/>
              </a:lnSpc>
            </a:pPr>
            <a:endParaRPr lang="en-US" sz="3106" spc="7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4616399"/>
            <a:ext cx="3871455" cy="629928"/>
            <a:chOff x="0" y="0"/>
            <a:chExt cx="1019642" cy="16590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19642" cy="165907"/>
            </a:xfrm>
            <a:custGeom>
              <a:avLst/>
              <a:gdLst/>
              <a:ahLst/>
              <a:cxnLst/>
              <a:rect l="l" t="t" r="r" b="b"/>
              <a:pathLst>
                <a:path w="1019642" h="165907">
                  <a:moveTo>
                    <a:pt x="0" y="0"/>
                  </a:moveTo>
                  <a:lnTo>
                    <a:pt x="1019642" y="0"/>
                  </a:lnTo>
                  <a:lnTo>
                    <a:pt x="1019642" y="165907"/>
                  </a:lnTo>
                  <a:lnTo>
                    <a:pt x="0" y="1659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019642" cy="2325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6129997"/>
            <a:ext cx="3871455" cy="629928"/>
            <a:chOff x="0" y="0"/>
            <a:chExt cx="1019642" cy="16590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19642" cy="165907"/>
            </a:xfrm>
            <a:custGeom>
              <a:avLst/>
              <a:gdLst/>
              <a:ahLst/>
              <a:cxnLst/>
              <a:rect l="l" t="t" r="r" b="b"/>
              <a:pathLst>
                <a:path w="1019642" h="165907">
                  <a:moveTo>
                    <a:pt x="0" y="0"/>
                  </a:moveTo>
                  <a:lnTo>
                    <a:pt x="1019642" y="0"/>
                  </a:lnTo>
                  <a:lnTo>
                    <a:pt x="1019642" y="165907"/>
                  </a:lnTo>
                  <a:lnTo>
                    <a:pt x="0" y="1659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019642" cy="2325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8700" y="7640662"/>
            <a:ext cx="3871455" cy="629928"/>
            <a:chOff x="0" y="0"/>
            <a:chExt cx="1019642" cy="16590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19642" cy="165907"/>
            </a:xfrm>
            <a:custGeom>
              <a:avLst/>
              <a:gdLst/>
              <a:ahLst/>
              <a:cxnLst/>
              <a:rect l="l" t="t" r="r" b="b"/>
              <a:pathLst>
                <a:path w="1019642" h="165907">
                  <a:moveTo>
                    <a:pt x="0" y="0"/>
                  </a:moveTo>
                  <a:lnTo>
                    <a:pt x="1019642" y="0"/>
                  </a:lnTo>
                  <a:lnTo>
                    <a:pt x="1019642" y="165907"/>
                  </a:lnTo>
                  <a:lnTo>
                    <a:pt x="0" y="16590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019642" cy="2325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939851" y="4217411"/>
            <a:ext cx="11606152" cy="1427903"/>
            <a:chOff x="0" y="0"/>
            <a:chExt cx="3056764" cy="37607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056764" cy="376073"/>
            </a:xfrm>
            <a:custGeom>
              <a:avLst/>
              <a:gdLst/>
              <a:ahLst/>
              <a:cxnLst/>
              <a:rect l="l" t="t" r="r" b="b"/>
              <a:pathLst>
                <a:path w="3056764" h="376073">
                  <a:moveTo>
                    <a:pt x="15342" y="0"/>
                  </a:moveTo>
                  <a:lnTo>
                    <a:pt x="3041422" y="0"/>
                  </a:lnTo>
                  <a:cubicBezTo>
                    <a:pt x="3045491" y="0"/>
                    <a:pt x="3049394" y="1616"/>
                    <a:pt x="3052271" y="4494"/>
                  </a:cubicBezTo>
                  <a:cubicBezTo>
                    <a:pt x="3055148" y="7371"/>
                    <a:pt x="3056764" y="11273"/>
                    <a:pt x="3056764" y="15342"/>
                  </a:cubicBezTo>
                  <a:lnTo>
                    <a:pt x="3056764" y="360731"/>
                  </a:lnTo>
                  <a:cubicBezTo>
                    <a:pt x="3056764" y="364800"/>
                    <a:pt x="3055148" y="368702"/>
                    <a:pt x="3052271" y="371580"/>
                  </a:cubicBezTo>
                  <a:cubicBezTo>
                    <a:pt x="3049394" y="374457"/>
                    <a:pt x="3045491" y="376073"/>
                    <a:pt x="3041422" y="376073"/>
                  </a:cubicBezTo>
                  <a:lnTo>
                    <a:pt x="15342" y="376073"/>
                  </a:lnTo>
                  <a:cubicBezTo>
                    <a:pt x="11273" y="376073"/>
                    <a:pt x="7371" y="374457"/>
                    <a:pt x="4494" y="371580"/>
                  </a:cubicBezTo>
                  <a:cubicBezTo>
                    <a:pt x="1616" y="368702"/>
                    <a:pt x="0" y="364800"/>
                    <a:pt x="0" y="360731"/>
                  </a:cubicBezTo>
                  <a:lnTo>
                    <a:pt x="0" y="15342"/>
                  </a:lnTo>
                  <a:cubicBezTo>
                    <a:pt x="0" y="11273"/>
                    <a:pt x="1616" y="7371"/>
                    <a:pt x="4494" y="4494"/>
                  </a:cubicBezTo>
                  <a:cubicBezTo>
                    <a:pt x="7371" y="1616"/>
                    <a:pt x="11273" y="0"/>
                    <a:pt x="1534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3056764" cy="4427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939851" y="5731010"/>
            <a:ext cx="11606152" cy="1427903"/>
            <a:chOff x="0" y="0"/>
            <a:chExt cx="3056764" cy="37607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056764" cy="376073"/>
            </a:xfrm>
            <a:custGeom>
              <a:avLst/>
              <a:gdLst/>
              <a:ahLst/>
              <a:cxnLst/>
              <a:rect l="l" t="t" r="r" b="b"/>
              <a:pathLst>
                <a:path w="3056764" h="376073">
                  <a:moveTo>
                    <a:pt x="15342" y="0"/>
                  </a:moveTo>
                  <a:lnTo>
                    <a:pt x="3041422" y="0"/>
                  </a:lnTo>
                  <a:cubicBezTo>
                    <a:pt x="3045491" y="0"/>
                    <a:pt x="3049394" y="1616"/>
                    <a:pt x="3052271" y="4494"/>
                  </a:cubicBezTo>
                  <a:cubicBezTo>
                    <a:pt x="3055148" y="7371"/>
                    <a:pt x="3056764" y="11273"/>
                    <a:pt x="3056764" y="15342"/>
                  </a:cubicBezTo>
                  <a:lnTo>
                    <a:pt x="3056764" y="360731"/>
                  </a:lnTo>
                  <a:cubicBezTo>
                    <a:pt x="3056764" y="364800"/>
                    <a:pt x="3055148" y="368702"/>
                    <a:pt x="3052271" y="371580"/>
                  </a:cubicBezTo>
                  <a:cubicBezTo>
                    <a:pt x="3049394" y="374457"/>
                    <a:pt x="3045491" y="376073"/>
                    <a:pt x="3041422" y="376073"/>
                  </a:cubicBezTo>
                  <a:lnTo>
                    <a:pt x="15342" y="376073"/>
                  </a:lnTo>
                  <a:cubicBezTo>
                    <a:pt x="11273" y="376073"/>
                    <a:pt x="7371" y="374457"/>
                    <a:pt x="4494" y="371580"/>
                  </a:cubicBezTo>
                  <a:cubicBezTo>
                    <a:pt x="1616" y="368702"/>
                    <a:pt x="0" y="364800"/>
                    <a:pt x="0" y="360731"/>
                  </a:cubicBezTo>
                  <a:lnTo>
                    <a:pt x="0" y="15342"/>
                  </a:lnTo>
                  <a:cubicBezTo>
                    <a:pt x="0" y="11273"/>
                    <a:pt x="1616" y="7371"/>
                    <a:pt x="4494" y="4494"/>
                  </a:cubicBezTo>
                  <a:cubicBezTo>
                    <a:pt x="7371" y="1616"/>
                    <a:pt x="11273" y="0"/>
                    <a:pt x="1534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3056764" cy="4427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939851" y="7244638"/>
            <a:ext cx="11606152" cy="1427903"/>
            <a:chOff x="0" y="0"/>
            <a:chExt cx="3056764" cy="376073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056764" cy="376073"/>
            </a:xfrm>
            <a:custGeom>
              <a:avLst/>
              <a:gdLst/>
              <a:ahLst/>
              <a:cxnLst/>
              <a:rect l="l" t="t" r="r" b="b"/>
              <a:pathLst>
                <a:path w="3056764" h="376073">
                  <a:moveTo>
                    <a:pt x="15342" y="0"/>
                  </a:moveTo>
                  <a:lnTo>
                    <a:pt x="3041422" y="0"/>
                  </a:lnTo>
                  <a:cubicBezTo>
                    <a:pt x="3045491" y="0"/>
                    <a:pt x="3049394" y="1616"/>
                    <a:pt x="3052271" y="4494"/>
                  </a:cubicBezTo>
                  <a:cubicBezTo>
                    <a:pt x="3055148" y="7371"/>
                    <a:pt x="3056764" y="11273"/>
                    <a:pt x="3056764" y="15342"/>
                  </a:cubicBezTo>
                  <a:lnTo>
                    <a:pt x="3056764" y="360731"/>
                  </a:lnTo>
                  <a:cubicBezTo>
                    <a:pt x="3056764" y="364800"/>
                    <a:pt x="3055148" y="368702"/>
                    <a:pt x="3052271" y="371580"/>
                  </a:cubicBezTo>
                  <a:cubicBezTo>
                    <a:pt x="3049394" y="374457"/>
                    <a:pt x="3045491" y="376073"/>
                    <a:pt x="3041422" y="376073"/>
                  </a:cubicBezTo>
                  <a:lnTo>
                    <a:pt x="15342" y="376073"/>
                  </a:lnTo>
                  <a:cubicBezTo>
                    <a:pt x="11273" y="376073"/>
                    <a:pt x="7371" y="374457"/>
                    <a:pt x="4494" y="371580"/>
                  </a:cubicBezTo>
                  <a:cubicBezTo>
                    <a:pt x="1616" y="368702"/>
                    <a:pt x="0" y="364800"/>
                    <a:pt x="0" y="360731"/>
                  </a:cubicBezTo>
                  <a:lnTo>
                    <a:pt x="0" y="15342"/>
                  </a:lnTo>
                  <a:cubicBezTo>
                    <a:pt x="0" y="11273"/>
                    <a:pt x="1616" y="7371"/>
                    <a:pt x="4494" y="4494"/>
                  </a:cubicBezTo>
                  <a:cubicBezTo>
                    <a:pt x="7371" y="1616"/>
                    <a:pt x="11273" y="0"/>
                    <a:pt x="1534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66675"/>
              <a:ext cx="3056764" cy="4427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220565" y="4731926"/>
            <a:ext cx="398875" cy="3988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136525"/>
              <a:ext cx="711200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220565" y="6245524"/>
            <a:ext cx="398875" cy="398875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136525"/>
              <a:ext cx="711200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5220565" y="7756189"/>
            <a:ext cx="398875" cy="39887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136525"/>
              <a:ext cx="711200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3564261" y="973506"/>
            <a:ext cx="11159479" cy="115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24"/>
              </a:lnSpc>
              <a:spcBef>
                <a:spcPct val="0"/>
              </a:spcBef>
            </a:pPr>
            <a:r>
              <a:rPr lang="en-US" sz="630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ПРОБЛЕМЫ И ВЫЗОВЫ 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174829" y="4763088"/>
            <a:ext cx="3579197" cy="31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59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ОРГАНИЗАЦИОННАЯ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28700" y="6276686"/>
            <a:ext cx="3871455" cy="31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59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ЛИЧНОСТНАЯ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57085" y="7787351"/>
            <a:ext cx="3214684" cy="31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59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СИМВОЛИЧЕСКАЯ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6641828" y="4623173"/>
            <a:ext cx="10904175" cy="1189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66"/>
              </a:lnSpc>
            </a:pPr>
            <a:r>
              <a:rPr lang="en-US" sz="3589" spc="82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репутационные риски и сложное управление.</a:t>
            </a:r>
          </a:p>
          <a:p>
            <a:pPr marL="0" lvl="0" indent="0" algn="l">
              <a:lnSpc>
                <a:spcPts val="4666"/>
              </a:lnSpc>
            </a:pPr>
            <a:endParaRPr lang="en-US" sz="3589" spc="82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6630699" y="6033131"/>
            <a:ext cx="10685284" cy="1211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18"/>
              </a:lnSpc>
            </a:pPr>
            <a:r>
              <a:rPr lang="en-US" sz="3629" spc="83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возможный конфликт ожиданий и реальности. </a:t>
            </a:r>
          </a:p>
          <a:p>
            <a:pPr marL="0" lvl="0" indent="0" algn="l">
              <a:lnSpc>
                <a:spcPts val="4718"/>
              </a:lnSpc>
            </a:pPr>
            <a:endParaRPr lang="en-US" sz="3629" spc="83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6636769" y="7334235"/>
            <a:ext cx="10622531" cy="1584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41"/>
              </a:lnSpc>
            </a:pPr>
            <a:r>
              <a:rPr lang="en-US" sz="3185" spc="73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необходимость постоянного обновления и поддержки актуальности.</a:t>
            </a:r>
          </a:p>
          <a:p>
            <a:pPr marL="0" lvl="0" indent="0" algn="l">
              <a:lnSpc>
                <a:spcPts val="4141"/>
              </a:lnSpc>
            </a:pPr>
            <a:endParaRPr lang="en-US" sz="3185" spc="73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2006927" y="2514332"/>
            <a:ext cx="14274147" cy="193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4"/>
              </a:lnSpc>
            </a:pPr>
            <a:r>
              <a:rPr lang="en-US" sz="3574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ИЗБЕЖАТЬ ОШИБОК ПОМОГАЮТ ТЩАТЕЛЬНОЕ ИССЛЕДОВАНИЕ РЫНКА И ПОСТОЯННАЯ РАБОТА С БРЕНДОМ.</a:t>
            </a:r>
          </a:p>
          <a:p>
            <a:pPr algn="ctr">
              <a:lnSpc>
                <a:spcPts val="5004"/>
              </a:lnSpc>
              <a:spcBef>
                <a:spcPct val="0"/>
              </a:spcBef>
            </a:pPr>
            <a:endParaRPr lang="en-US" sz="3574">
              <a:solidFill>
                <a:srgbClr val="FFFFFF"/>
              </a:solidFill>
              <a:latin typeface="Perandory Condensed"/>
              <a:ea typeface="Perandory Condensed"/>
              <a:cs typeface="Perandory Condensed"/>
              <a:sym typeface="Perandory Condense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36437" y="2002263"/>
            <a:ext cx="2653233" cy="6082983"/>
            <a:chOff x="0" y="0"/>
            <a:chExt cx="411055" cy="9424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2"/>
              <a:stretch>
                <a:fillRect l="-44859" r="-44859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241981" y="2002263"/>
            <a:ext cx="2653233" cy="6082983"/>
            <a:chOff x="0" y="0"/>
            <a:chExt cx="411055" cy="9424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3"/>
              <a:stretch>
                <a:fillRect l="-37264" r="-37264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5946332" y="2002263"/>
            <a:ext cx="2653233" cy="6082983"/>
            <a:chOff x="0" y="0"/>
            <a:chExt cx="411055" cy="9424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4"/>
              <a:stretch>
                <a:fillRect l="-35975" r="-3597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457211" y="8312623"/>
            <a:ext cx="8142354" cy="195616"/>
            <a:chOff x="0" y="0"/>
            <a:chExt cx="2144488" cy="51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44488" cy="51520"/>
            </a:xfrm>
            <a:custGeom>
              <a:avLst/>
              <a:gdLst/>
              <a:ahLst/>
              <a:cxnLst/>
              <a:rect l="l" t="t" r="r" b="b"/>
              <a:pathLst>
                <a:path w="2144488" h="51520">
                  <a:moveTo>
                    <a:pt x="0" y="0"/>
                  </a:moveTo>
                  <a:lnTo>
                    <a:pt x="2144488" y="0"/>
                  </a:lnTo>
                  <a:lnTo>
                    <a:pt x="2144488" y="51520"/>
                  </a:lnTo>
                  <a:lnTo>
                    <a:pt x="0" y="515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2144488" cy="1181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1358063"/>
            <a:ext cx="10789061" cy="1096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2"/>
              </a:lnSpc>
              <a:spcBef>
                <a:spcPct val="0"/>
              </a:spcBef>
            </a:pPr>
            <a:r>
              <a:rPr lang="en-US" sz="5959">
                <a:solidFill>
                  <a:srgbClr val="FFD67A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ТРЕНДЫ В БРЕНДИНГЕ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3320889"/>
            <a:ext cx="7746690" cy="1536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—Экологичность и социальная ответственность.</a:t>
            </a:r>
          </a:p>
          <a:p>
            <a:pPr marL="0" lvl="0" indent="0" algn="l">
              <a:lnSpc>
                <a:spcPts val="4038"/>
              </a:lnSpc>
            </a:pPr>
            <a:endParaRPr lang="en-US" sz="3106" spc="7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5095875"/>
            <a:ext cx="7746690" cy="1536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—Цифровая трансформация и персонализация.</a:t>
            </a:r>
          </a:p>
          <a:p>
            <a:pPr marL="0" lvl="0" indent="0" algn="l">
              <a:lnSpc>
                <a:spcPts val="4038"/>
              </a:lnSpc>
            </a:pPr>
            <a:endParaRPr lang="en-US" sz="3106" spc="7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28700" y="6873570"/>
            <a:ext cx="7746690" cy="1536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8"/>
              </a:lnSpc>
            </a:pPr>
            <a:r>
              <a:rPr lang="en-US" sz="3106" spc="7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—Укрепление эмоциональных связей через сторителлинг.</a:t>
            </a:r>
          </a:p>
          <a:p>
            <a:pPr marL="0" lvl="0" indent="0" algn="l">
              <a:lnSpc>
                <a:spcPts val="4038"/>
              </a:lnSpc>
            </a:pPr>
            <a:endParaRPr lang="en-US" sz="3106" spc="7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652117" y="8792636"/>
            <a:ext cx="13294215" cy="883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46"/>
              </a:lnSpc>
            </a:pPr>
            <a:r>
              <a:rPr lang="en-US" sz="2650" spc="6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Эти тренды позволяют брендам оставаться релевантными и востребованными.</a:t>
            </a:r>
          </a:p>
          <a:p>
            <a:pPr marL="0" lvl="0" indent="0" algn="l">
              <a:lnSpc>
                <a:spcPts val="3446"/>
              </a:lnSpc>
            </a:pPr>
            <a:endParaRPr lang="en-US" sz="2650" spc="6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63918" y="3822418"/>
            <a:ext cx="7085715" cy="5026022"/>
            <a:chOff x="0" y="0"/>
            <a:chExt cx="1866197" cy="132372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66197" cy="1323726"/>
            </a:xfrm>
            <a:custGeom>
              <a:avLst/>
              <a:gdLst/>
              <a:ahLst/>
              <a:cxnLst/>
              <a:rect l="l" t="t" r="r" b="b"/>
              <a:pathLst>
                <a:path w="1866197" h="1323726">
                  <a:moveTo>
                    <a:pt x="25130" y="0"/>
                  </a:moveTo>
                  <a:lnTo>
                    <a:pt x="1841066" y="0"/>
                  </a:lnTo>
                  <a:cubicBezTo>
                    <a:pt x="1847731" y="0"/>
                    <a:pt x="1854123" y="2648"/>
                    <a:pt x="1858836" y="7360"/>
                  </a:cubicBezTo>
                  <a:cubicBezTo>
                    <a:pt x="1863549" y="12073"/>
                    <a:pt x="1866197" y="18465"/>
                    <a:pt x="1866197" y="25130"/>
                  </a:cubicBezTo>
                  <a:lnTo>
                    <a:pt x="1866197" y="1298596"/>
                  </a:lnTo>
                  <a:cubicBezTo>
                    <a:pt x="1866197" y="1305261"/>
                    <a:pt x="1863549" y="1311653"/>
                    <a:pt x="1858836" y="1316365"/>
                  </a:cubicBezTo>
                  <a:cubicBezTo>
                    <a:pt x="1854123" y="1321078"/>
                    <a:pt x="1847731" y="1323726"/>
                    <a:pt x="1841066" y="1323726"/>
                  </a:cubicBezTo>
                  <a:lnTo>
                    <a:pt x="25130" y="1323726"/>
                  </a:lnTo>
                  <a:cubicBezTo>
                    <a:pt x="18465" y="1323726"/>
                    <a:pt x="12073" y="1321078"/>
                    <a:pt x="7360" y="1316365"/>
                  </a:cubicBezTo>
                  <a:cubicBezTo>
                    <a:pt x="2648" y="1311653"/>
                    <a:pt x="0" y="1305261"/>
                    <a:pt x="0" y="1298596"/>
                  </a:cubicBezTo>
                  <a:lnTo>
                    <a:pt x="0" y="25130"/>
                  </a:lnTo>
                  <a:cubicBezTo>
                    <a:pt x="0" y="18465"/>
                    <a:pt x="2648" y="12073"/>
                    <a:pt x="7360" y="7360"/>
                  </a:cubicBezTo>
                  <a:cubicBezTo>
                    <a:pt x="12073" y="2648"/>
                    <a:pt x="18465" y="0"/>
                    <a:pt x="2513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866197" cy="13904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828104" y="4165303"/>
            <a:ext cx="6357343" cy="4340252"/>
            <a:chOff x="0" y="0"/>
            <a:chExt cx="488654" cy="33361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8654" cy="333611"/>
            </a:xfrm>
            <a:custGeom>
              <a:avLst/>
              <a:gdLst/>
              <a:ahLst/>
              <a:cxnLst/>
              <a:rect l="l" t="t" r="r" b="b"/>
              <a:pathLst>
                <a:path w="488654" h="333611">
                  <a:moveTo>
                    <a:pt x="0" y="0"/>
                  </a:moveTo>
                  <a:lnTo>
                    <a:pt x="488654" y="0"/>
                  </a:lnTo>
                  <a:lnTo>
                    <a:pt x="488654" y="333611"/>
                  </a:lnTo>
                  <a:lnTo>
                    <a:pt x="0" y="333611"/>
                  </a:lnTo>
                  <a:close/>
                </a:path>
              </a:pathLst>
            </a:custGeom>
            <a:blipFill>
              <a:blip r:embed="rId2"/>
              <a:stretch>
                <a:fillRect t="-59924" b="-59924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2829548" y="1654793"/>
            <a:ext cx="12628904" cy="790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38"/>
              </a:lnSpc>
              <a:spcBef>
                <a:spcPct val="0"/>
              </a:spcBef>
            </a:pPr>
            <a:r>
              <a:rPr lang="en-US" sz="431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ПРАКТИЧЕСКИЕ РЕКОМЕНДАЦИИ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4117678"/>
            <a:ext cx="9956262" cy="1664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383"/>
              </a:lnSpc>
            </a:pPr>
            <a:r>
              <a:rPr lang="en-US" sz="3371" spc="77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Компании должны интегрировать четыре подхода для создания сильного бренда. </a:t>
            </a:r>
          </a:p>
          <a:p>
            <a:pPr marL="0" lvl="0" indent="0" algn="l">
              <a:lnSpc>
                <a:spcPts val="4383"/>
              </a:lnSpc>
            </a:pPr>
            <a:endParaRPr lang="en-US" sz="3371" spc="77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5849900"/>
            <a:ext cx="8789665" cy="324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Важно:  </a:t>
            </a:r>
          </a:p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Анализировать рынок и аудиторию.  </a:t>
            </a:r>
          </a:p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Формировать уникальное предложение с учетом функциональности и эмоций.  </a:t>
            </a:r>
          </a:p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Развивать корпоративную культуру и миссию.  </a:t>
            </a:r>
          </a:p>
          <a:p>
            <a:pPr algn="l">
              <a:lnSpc>
                <a:spcPts val="3208"/>
              </a:lnSpc>
            </a:pPr>
            <a:r>
              <a:rPr lang="en-US" sz="2468" spc="56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- Использовать визуальные и вербальные символы для выделения бренда.</a:t>
            </a:r>
          </a:p>
          <a:p>
            <a:pPr marL="0" lvl="0" indent="0" algn="l">
              <a:lnSpc>
                <a:spcPts val="3208"/>
              </a:lnSpc>
            </a:pPr>
            <a:endParaRPr lang="en-US" sz="2468" spc="56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63918" y="3822418"/>
            <a:ext cx="7085715" cy="5026022"/>
            <a:chOff x="0" y="0"/>
            <a:chExt cx="1866197" cy="132372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66197" cy="1323726"/>
            </a:xfrm>
            <a:custGeom>
              <a:avLst/>
              <a:gdLst/>
              <a:ahLst/>
              <a:cxnLst/>
              <a:rect l="l" t="t" r="r" b="b"/>
              <a:pathLst>
                <a:path w="1866197" h="1323726">
                  <a:moveTo>
                    <a:pt x="25130" y="0"/>
                  </a:moveTo>
                  <a:lnTo>
                    <a:pt x="1841066" y="0"/>
                  </a:lnTo>
                  <a:cubicBezTo>
                    <a:pt x="1847731" y="0"/>
                    <a:pt x="1854123" y="2648"/>
                    <a:pt x="1858836" y="7360"/>
                  </a:cubicBezTo>
                  <a:cubicBezTo>
                    <a:pt x="1863549" y="12073"/>
                    <a:pt x="1866197" y="18465"/>
                    <a:pt x="1866197" y="25130"/>
                  </a:cubicBezTo>
                  <a:lnTo>
                    <a:pt x="1866197" y="1298596"/>
                  </a:lnTo>
                  <a:cubicBezTo>
                    <a:pt x="1866197" y="1305261"/>
                    <a:pt x="1863549" y="1311653"/>
                    <a:pt x="1858836" y="1316365"/>
                  </a:cubicBezTo>
                  <a:cubicBezTo>
                    <a:pt x="1854123" y="1321078"/>
                    <a:pt x="1847731" y="1323726"/>
                    <a:pt x="1841066" y="1323726"/>
                  </a:cubicBezTo>
                  <a:lnTo>
                    <a:pt x="25130" y="1323726"/>
                  </a:lnTo>
                  <a:cubicBezTo>
                    <a:pt x="18465" y="1323726"/>
                    <a:pt x="12073" y="1321078"/>
                    <a:pt x="7360" y="1316365"/>
                  </a:cubicBezTo>
                  <a:cubicBezTo>
                    <a:pt x="2648" y="1311653"/>
                    <a:pt x="0" y="1305261"/>
                    <a:pt x="0" y="1298596"/>
                  </a:cubicBezTo>
                  <a:lnTo>
                    <a:pt x="0" y="25130"/>
                  </a:lnTo>
                  <a:cubicBezTo>
                    <a:pt x="0" y="18465"/>
                    <a:pt x="2648" y="12073"/>
                    <a:pt x="7360" y="7360"/>
                  </a:cubicBezTo>
                  <a:cubicBezTo>
                    <a:pt x="12073" y="2648"/>
                    <a:pt x="18465" y="0"/>
                    <a:pt x="2513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866197" cy="13904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828104" y="4165303"/>
            <a:ext cx="6357343" cy="4340252"/>
            <a:chOff x="0" y="0"/>
            <a:chExt cx="488654" cy="33361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8654" cy="333611"/>
            </a:xfrm>
            <a:custGeom>
              <a:avLst/>
              <a:gdLst/>
              <a:ahLst/>
              <a:cxnLst/>
              <a:rect l="l" t="t" r="r" b="b"/>
              <a:pathLst>
                <a:path w="488654" h="333611">
                  <a:moveTo>
                    <a:pt x="0" y="0"/>
                  </a:moveTo>
                  <a:lnTo>
                    <a:pt x="488654" y="0"/>
                  </a:lnTo>
                  <a:lnTo>
                    <a:pt x="488654" y="333611"/>
                  </a:lnTo>
                  <a:lnTo>
                    <a:pt x="0" y="333611"/>
                  </a:lnTo>
                  <a:close/>
                </a:path>
              </a:pathLst>
            </a:custGeom>
            <a:blipFill>
              <a:blip r:embed="rId2"/>
              <a:stretch>
                <a:fillRect t="-56333" b="-56333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2829548" y="1654793"/>
            <a:ext cx="12628904" cy="790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38"/>
              </a:lnSpc>
              <a:spcBef>
                <a:spcPct val="0"/>
              </a:spcBef>
            </a:pPr>
            <a:r>
              <a:rPr lang="en-US" sz="431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ЗАКЛЮЧЕНИЕ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3881849"/>
            <a:ext cx="9435218" cy="5376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715"/>
              </a:lnSpc>
            </a:pPr>
            <a:r>
              <a:rPr lang="en-US" sz="3627" spc="83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Четыре подхода к бренду — продукт, организация, личность и символ — позволяют рассматривать бренд с разных сторон. Интеграция этих подходов формирует сильные и устойчивые бренды, способные завоевывать лояльность и удерживать позиции на рынке.</a:t>
            </a:r>
          </a:p>
          <a:p>
            <a:pPr marL="0" lvl="0" indent="0" algn="l">
              <a:lnSpc>
                <a:spcPts val="4715"/>
              </a:lnSpc>
            </a:pPr>
            <a:endParaRPr lang="en-US" sz="3627" spc="83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7189" y="0"/>
            <a:ext cx="9321189" cy="8130099"/>
            <a:chOff x="0" y="0"/>
            <a:chExt cx="1060302" cy="9248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0302" cy="924813"/>
            </a:xfrm>
            <a:custGeom>
              <a:avLst/>
              <a:gdLst/>
              <a:ahLst/>
              <a:cxnLst/>
              <a:rect l="l" t="t" r="r" b="b"/>
              <a:pathLst>
                <a:path w="1060302" h="924813">
                  <a:moveTo>
                    <a:pt x="0" y="0"/>
                  </a:moveTo>
                  <a:lnTo>
                    <a:pt x="1060302" y="0"/>
                  </a:lnTo>
                  <a:lnTo>
                    <a:pt x="1060302" y="924813"/>
                  </a:lnTo>
                  <a:lnTo>
                    <a:pt x="0" y="924813"/>
                  </a:lnTo>
                  <a:close/>
                </a:path>
              </a:pathLst>
            </a:custGeom>
            <a:blipFill>
              <a:blip r:embed="rId2"/>
              <a:stretch>
                <a:fillRect t="-26433" b="-2643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514350" y="8372835"/>
            <a:ext cx="9658350" cy="229207"/>
            <a:chOff x="0" y="0"/>
            <a:chExt cx="2543763" cy="603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43763" cy="60367"/>
            </a:xfrm>
            <a:custGeom>
              <a:avLst/>
              <a:gdLst/>
              <a:ahLst/>
              <a:cxnLst/>
              <a:rect l="l" t="t" r="r" b="b"/>
              <a:pathLst>
                <a:path w="2543763" h="60367">
                  <a:moveTo>
                    <a:pt x="0" y="0"/>
                  </a:moveTo>
                  <a:lnTo>
                    <a:pt x="2543763" y="0"/>
                  </a:lnTo>
                  <a:lnTo>
                    <a:pt x="2543763" y="60367"/>
                  </a:lnTo>
                  <a:lnTo>
                    <a:pt x="0" y="6036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2543763" cy="127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372600" y="4521220"/>
            <a:ext cx="8534400" cy="4169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20"/>
              </a:lnSpc>
            </a:pPr>
            <a:r>
              <a:rPr lang="ru-RU" sz="2400" spc="44" dirty="0" smtClean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Существует </a:t>
            </a:r>
            <a:r>
              <a:rPr lang="en-US" sz="2400" spc="44" dirty="0" err="1" smtClean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четыре</a:t>
            </a:r>
            <a:r>
              <a:rPr lang="en-US" sz="2400" spc="44" dirty="0" smtClean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ключевых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подхода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к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бренду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:  </a:t>
            </a:r>
          </a:p>
          <a:p>
            <a:pPr algn="l">
              <a:lnSpc>
                <a:spcPts val="2520"/>
              </a:lnSpc>
            </a:pPr>
            <a:r>
              <a:rPr lang="en-US" sz="2400" spc="44" dirty="0" smtClean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1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как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продукт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—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акцент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на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функциональном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аспекте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и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характеристиках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продукции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 </a:t>
            </a:r>
          </a:p>
          <a:p>
            <a:pPr algn="l">
              <a:lnSpc>
                <a:spcPts val="2520"/>
              </a:lnSpc>
            </a:pP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2.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как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организация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—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связь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бренда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с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корпоративной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культурой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миссией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и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ценностями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компании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 </a:t>
            </a:r>
          </a:p>
          <a:p>
            <a:pPr algn="l">
              <a:lnSpc>
                <a:spcPts val="2520"/>
              </a:lnSpc>
            </a:pP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3.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как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личность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—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наделение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бренда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человеческими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чертами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что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помогает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выстраивать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эмоциональную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связь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с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потребителями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 </a:t>
            </a:r>
          </a:p>
          <a:p>
            <a:pPr algn="l">
              <a:lnSpc>
                <a:spcPts val="2520"/>
              </a:lnSpc>
            </a:pP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4.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как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символ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—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использование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визуального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вербального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и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культурного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кода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для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создания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знаков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и </a:t>
            </a:r>
            <a:r>
              <a:rPr lang="en-US" sz="2400" spc="44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ассоциаций</a:t>
            </a:r>
            <a:r>
              <a:rPr lang="en-US" sz="2400" spc="44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</a:p>
          <a:p>
            <a:pPr algn="l">
              <a:lnSpc>
                <a:spcPts val="2520"/>
              </a:lnSpc>
            </a:pPr>
            <a:endParaRPr lang="en-US" sz="2800" spc="44" dirty="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372600" y="2865173"/>
            <a:ext cx="8534400" cy="17312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81"/>
              </a:lnSpc>
            </a:pP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—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это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не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просто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название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логотип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или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продукт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компании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Это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совокупность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характеристик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которые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потребители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ассоциируют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с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конкретным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предложением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на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400" spc="47" dirty="0" err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рынке</a:t>
            </a:r>
            <a:r>
              <a:rPr lang="en-US" sz="2400" spc="47" dirty="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. </a:t>
            </a:r>
          </a:p>
          <a:p>
            <a:pPr marL="0" lvl="0" indent="0" algn="l">
              <a:lnSpc>
                <a:spcPts val="2681"/>
              </a:lnSpc>
            </a:pPr>
            <a:endParaRPr lang="en-US" sz="2400" spc="47" dirty="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640951" y="1393226"/>
            <a:ext cx="5006099" cy="1096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42"/>
              </a:lnSpc>
              <a:spcBef>
                <a:spcPct val="0"/>
              </a:spcBef>
            </a:pPr>
            <a:r>
              <a:rPr lang="en-US" sz="5959">
                <a:solidFill>
                  <a:srgbClr val="FFD67A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ИСТОЧНИКИ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53263" y="3139054"/>
            <a:ext cx="16206037" cy="6119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1. Карпова С. В. Брендинг: учебник и практикум для вузов / С. В. Карпова, И. К. Захаренко; под общей редакцией С. В. Карповой. — 3-е изд., перераб. и доп. — М.: Издательство «Юрайт», 2025. — 365 с. — (Высшее образование). ISBN 978-5-534-20456-8. URL: https://urait.ru/bcode/582111  </a:t>
            </a:r>
          </a:p>
          <a:p>
            <a:pPr algn="l">
              <a:lnSpc>
                <a:spcPts val="2847"/>
              </a:lnSpc>
            </a:pPr>
            <a:endParaRPr lang="en-US" sz="2190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2. Карпова С. В. Маркетинг: теория и практика : учебник для вузов / С. В. Карпова. — М.: Издательство «Юрайт», 2026. — 308 с. — (Высшее образование). ISBN 978-5-534-21581-6. URL: https://urait.ru/bcode/582732  </a:t>
            </a:r>
          </a:p>
          <a:p>
            <a:pPr algn="l">
              <a:lnSpc>
                <a:spcPts val="2847"/>
              </a:lnSpc>
            </a:pPr>
            <a:endParaRPr lang="en-US" sz="2190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3. Музыкант В. Л. Брендинг. Управление брендом. - М.: ИЦ «РИОР», 2025. - 316 с.  </a:t>
            </a:r>
          </a:p>
          <a:p>
            <a:pPr algn="l">
              <a:lnSpc>
                <a:spcPts val="2847"/>
              </a:lnSpc>
            </a:pPr>
            <a:endParaRPr lang="en-US" sz="2190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4. Рожков И. Я. Брендинг: учебник для вузов. — М.: Издательство «Юрайт», 2024. — 331 с. </a:t>
            </a: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5. Фейлинг Т. Б., Каткова Т. В., Третьяк В. В. Современный брендинг. Часть 1: учебное пособие / Т. Б. Фейлинг, Т. В. Каткова, В. В. Третьяк. - СПб.: РГГМУ, 2022. - 178 с.  </a:t>
            </a:r>
          </a:p>
          <a:p>
            <a:pPr algn="l">
              <a:lnSpc>
                <a:spcPts val="2847"/>
              </a:lnSpc>
            </a:pPr>
            <a:endParaRPr lang="en-US" sz="2190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2847"/>
              </a:lnSpc>
            </a:pPr>
            <a:r>
              <a:rPr lang="en-US" sz="2190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6. Хацкелевич А. Н., Пьянков В. В. Брендинг: учебное пособие. - Пермь: Пермский государственный национальный исследовательский университет, 2023. - 145 с.</a:t>
            </a:r>
          </a:p>
          <a:p>
            <a:pPr marL="0" lvl="0" indent="0" algn="l">
              <a:lnSpc>
                <a:spcPts val="2847"/>
              </a:lnSpc>
            </a:pPr>
            <a:endParaRPr lang="en-US" sz="2190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77189" y="0"/>
            <a:ext cx="9321189" cy="8130099"/>
            <a:chOff x="0" y="0"/>
            <a:chExt cx="1060302" cy="9248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0302" cy="924813"/>
            </a:xfrm>
            <a:custGeom>
              <a:avLst/>
              <a:gdLst/>
              <a:ahLst/>
              <a:cxnLst/>
              <a:rect l="l" t="t" r="r" b="b"/>
              <a:pathLst>
                <a:path w="1060302" h="924813">
                  <a:moveTo>
                    <a:pt x="0" y="0"/>
                  </a:moveTo>
                  <a:lnTo>
                    <a:pt x="1060302" y="0"/>
                  </a:lnTo>
                  <a:lnTo>
                    <a:pt x="1060302" y="924813"/>
                  </a:lnTo>
                  <a:lnTo>
                    <a:pt x="0" y="924813"/>
                  </a:lnTo>
                  <a:close/>
                </a:path>
              </a:pathLst>
            </a:custGeom>
            <a:blipFill>
              <a:blip r:embed="rId2"/>
              <a:stretch>
                <a:fillRect l="-8147" r="-8147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514350" y="8372835"/>
            <a:ext cx="9658350" cy="229207"/>
            <a:chOff x="0" y="0"/>
            <a:chExt cx="2543763" cy="603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43763" cy="60367"/>
            </a:xfrm>
            <a:custGeom>
              <a:avLst/>
              <a:gdLst/>
              <a:ahLst/>
              <a:cxnLst/>
              <a:rect l="l" t="t" r="r" b="b"/>
              <a:pathLst>
                <a:path w="2543763" h="60367">
                  <a:moveTo>
                    <a:pt x="0" y="0"/>
                  </a:moveTo>
                  <a:lnTo>
                    <a:pt x="2543763" y="0"/>
                  </a:lnTo>
                  <a:lnTo>
                    <a:pt x="2543763" y="60367"/>
                  </a:lnTo>
                  <a:lnTo>
                    <a:pt x="0" y="6036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2543763" cy="127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0169974" y="590719"/>
            <a:ext cx="5692837" cy="1600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28"/>
              </a:lnSpc>
              <a:spcBef>
                <a:spcPct val="0"/>
              </a:spcBef>
            </a:pPr>
            <a:r>
              <a:rPr lang="en-US" sz="4449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ИСТОРИЧЕСКИЙ КОНТЕКСТ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169974" y="5936330"/>
            <a:ext cx="6670733" cy="2665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69"/>
              </a:lnSpc>
            </a:pPr>
            <a:r>
              <a:rPr lang="en-US" sz="2053" spc="47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С развитием индустриальной революции брендинг приобрел новое значение. Бренды стали инструментом дифференциации массовых товаров. В XX веке компании начали использовать эмоциональные и культурные аспекты для построения брендов, что привело к появлению таких гигантов, как Coca-Cola, Apple и Nike.</a:t>
            </a:r>
          </a:p>
          <a:p>
            <a:pPr algn="l">
              <a:lnSpc>
                <a:spcPts val="2669"/>
              </a:lnSpc>
            </a:pPr>
            <a:endParaRPr lang="en-US" sz="2053" spc="47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132950" y="2855648"/>
            <a:ext cx="6707757" cy="28752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37"/>
              </a:lnSpc>
            </a:pPr>
            <a:r>
              <a:rPr lang="en-US" sz="2183" spc="5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История брендинга насчитывает тысячи лет. В древности ремесленники использовали специальные клейма, чтобы обозначить свои изделия и выделить их среди конкурентов. Например, в Древнем Египте и Греции маркировка товаров была распространенной практикой.</a:t>
            </a:r>
          </a:p>
          <a:p>
            <a:pPr marL="0" lvl="0" indent="0" algn="l">
              <a:lnSpc>
                <a:spcPts val="2837"/>
              </a:lnSpc>
            </a:pPr>
            <a:endParaRPr lang="en-US" sz="2183" spc="50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62400" y="1393317"/>
            <a:ext cx="9645308" cy="1055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023"/>
              </a:lnSpc>
            </a:pPr>
            <a:r>
              <a:rPr lang="en-US" sz="7569" spc="174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как</a:t>
            </a:r>
            <a:r>
              <a:rPr lang="en-US" sz="7569" spc="174" dirty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 </a:t>
            </a:r>
            <a:r>
              <a:rPr lang="en-US" sz="7569" spc="174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продукт</a:t>
            </a:r>
            <a:endParaRPr lang="en-US" sz="7569" spc="174" dirty="0">
              <a:solidFill>
                <a:srgbClr val="FFD67A"/>
              </a:solidFill>
              <a:latin typeface="Sloop Script Pro"/>
              <a:ea typeface="Sloop Script Pro"/>
              <a:cs typeface="Sloop Script Pro"/>
              <a:sym typeface="Sloop Script Pro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65501" y="4145880"/>
            <a:ext cx="5582767" cy="4616948"/>
            <a:chOff x="0" y="0"/>
            <a:chExt cx="1470358" cy="12159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352616" y="4145880"/>
            <a:ext cx="5582767" cy="4616948"/>
            <a:chOff x="0" y="0"/>
            <a:chExt cx="1470358" cy="12159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135409" y="4145880"/>
            <a:ext cx="5582767" cy="4616948"/>
            <a:chOff x="0" y="0"/>
            <a:chExt cx="1470358" cy="121598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09896" y="4768010"/>
            <a:ext cx="5293977" cy="3781425"/>
            <a:chOff x="0" y="0"/>
            <a:chExt cx="820176" cy="58584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2"/>
              <a:stretch>
                <a:fillRect t="-74444" b="-74444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6494850" y="4768010"/>
            <a:ext cx="5293977" cy="3781425"/>
            <a:chOff x="0" y="0"/>
            <a:chExt cx="820176" cy="58584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3"/>
              <a:stretch>
                <a:fillRect t="-43333" b="-43333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2268951" y="4768010"/>
            <a:ext cx="5293977" cy="3781425"/>
            <a:chOff x="0" y="0"/>
            <a:chExt cx="820176" cy="5858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4"/>
              <a:stretch>
                <a:fillRect t="-43333" b="-43333"/>
              </a:stretch>
            </a:blipFill>
          </p:spPr>
        </p:sp>
      </p:grpSp>
      <p:sp>
        <p:nvSpPr>
          <p:cNvPr id="18" name="TextBox 18"/>
          <p:cNvSpPr txBox="1"/>
          <p:nvPr/>
        </p:nvSpPr>
        <p:spPr>
          <a:xfrm>
            <a:off x="7200913" y="650881"/>
            <a:ext cx="3708480" cy="111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72"/>
              </a:lnSpc>
              <a:spcBef>
                <a:spcPct val="0"/>
              </a:spcBef>
            </a:pPr>
            <a:r>
              <a:rPr lang="en-US" sz="612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БРЕНД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91939" y="4285178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КАЧЕСТВО ПРОДУКЦИИ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204438" y="4285178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УНИКАЛЬНОСТЬ ПРЕДЛОЖЕНИЯ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936550" y="4150326"/>
            <a:ext cx="4410578" cy="617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406"/>
              </a:lnSpc>
            </a:pPr>
            <a:r>
              <a:rPr lang="en-US" sz="1626" b="1" spc="37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ОСНОВНЫЕ ХАРАКТЕРИСТИКИ И ФУНКЦИИ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675968" y="2500081"/>
            <a:ext cx="8931740" cy="1753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5"/>
              </a:lnSpc>
            </a:pPr>
            <a:r>
              <a:rPr lang="en-US" sz="2665" spc="6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 как продукт акцентирует внимание на функциональных и материальных характеристиках товаров. Этот подход включает:</a:t>
            </a:r>
          </a:p>
          <a:p>
            <a:pPr marL="0" lvl="0" indent="0" algn="ctr">
              <a:lnSpc>
                <a:spcPts val="3465"/>
              </a:lnSpc>
            </a:pPr>
            <a:endParaRPr lang="en-US" sz="2665" spc="6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52341" y="8839027"/>
            <a:ext cx="16206959" cy="116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307" spc="53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бренды, рассматриваемые как продукт, должны четко отражать преимущества товара. Клиенты выбирают такие бренды на основе их полезности, надежности и соответствия ожиданиям.</a:t>
            </a:r>
          </a:p>
          <a:p>
            <a:pPr marL="0" lvl="0" indent="0" algn="ctr">
              <a:lnSpc>
                <a:spcPts val="3000"/>
              </a:lnSpc>
            </a:pPr>
            <a:endParaRPr lang="en-US" sz="2307" spc="53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977" y="2975783"/>
            <a:ext cx="5582767" cy="5457207"/>
            <a:chOff x="0" y="0"/>
            <a:chExt cx="1470358" cy="14372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43569" y="2975783"/>
            <a:ext cx="5582767" cy="5457207"/>
            <a:chOff x="0" y="0"/>
            <a:chExt cx="1470358" cy="14372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340662" y="2975783"/>
            <a:ext cx="5582767" cy="5457207"/>
            <a:chOff x="0" y="0"/>
            <a:chExt cx="1470358" cy="14372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490956" y="3586162"/>
            <a:ext cx="5293977" cy="3484863"/>
            <a:chOff x="0" y="0"/>
            <a:chExt cx="820176" cy="5398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2"/>
              <a:stretch>
                <a:fillRect t="-25956" b="-25956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625372" y="3586162"/>
            <a:ext cx="5293977" cy="3484863"/>
            <a:chOff x="0" y="0"/>
            <a:chExt cx="820176" cy="5398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3"/>
              <a:stretch>
                <a:fillRect t="-46739" b="-123329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6587965" y="3586162"/>
            <a:ext cx="5293977" cy="3484863"/>
            <a:chOff x="0" y="0"/>
            <a:chExt cx="820176" cy="5398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4"/>
              <a:stretch>
                <a:fillRect t="-118792" b="-118792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6154698" y="1443286"/>
            <a:ext cx="6160511" cy="111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72"/>
              </a:lnSpc>
              <a:spcBef>
                <a:spcPct val="0"/>
              </a:spcBef>
            </a:pPr>
            <a:r>
              <a:rPr lang="en-US" sz="612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ПРИМЕРЫ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2867" y="3052969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COCA-COLA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90956" y="3052969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TOYOTA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134999" y="2973375"/>
            <a:ext cx="6284702" cy="43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29"/>
              </a:lnSpc>
            </a:pPr>
            <a:r>
              <a:rPr lang="en-US" sz="2316" b="1" spc="53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IKEA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62668" y="7185325"/>
            <a:ext cx="4934377" cy="1482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УНИКАЛЬНЫЙ ВКУС, УПАКОВКА И ДОСТУПНОСТЬ — КЛЮЧЕВЫЕ АСПЕКТЫ.  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735015" y="7185325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АССОРТИМЕНТ ФУНКЦИОНАЛЬНОЙ МЕБЕЛИ ПО ДОСТУПНЫМ ЦЕНАМ.  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693087" y="7185325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НАДЕЖНОСТЬ И ДОЛГОВЕЧНОСТЬ АВТОМОБИЛЕЙ.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59992" y="1393317"/>
            <a:ext cx="8847717" cy="1055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23"/>
              </a:lnSpc>
            </a:pPr>
            <a:r>
              <a:rPr lang="en-US" sz="7569" spc="174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как организация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565501" y="4145880"/>
            <a:ext cx="5582767" cy="4616948"/>
            <a:chOff x="0" y="0"/>
            <a:chExt cx="1470358" cy="12159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352616" y="4145880"/>
            <a:ext cx="5582767" cy="4616948"/>
            <a:chOff x="0" y="0"/>
            <a:chExt cx="1470358" cy="12159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135409" y="4145880"/>
            <a:ext cx="5582767" cy="4616948"/>
            <a:chOff x="0" y="0"/>
            <a:chExt cx="1470358" cy="121598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0359" cy="1215986"/>
            </a:xfrm>
            <a:custGeom>
              <a:avLst/>
              <a:gdLst/>
              <a:ahLst/>
              <a:cxnLst/>
              <a:rect l="l" t="t" r="r" b="b"/>
              <a:pathLst>
                <a:path w="1470359" h="1215986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184091"/>
                  </a:lnTo>
                  <a:cubicBezTo>
                    <a:pt x="1470359" y="1201706"/>
                    <a:pt x="1456078" y="1215986"/>
                    <a:pt x="1438463" y="1215986"/>
                  </a:cubicBezTo>
                  <a:lnTo>
                    <a:pt x="31895" y="1215986"/>
                  </a:lnTo>
                  <a:cubicBezTo>
                    <a:pt x="23436" y="1215986"/>
                    <a:pt x="15323" y="1212626"/>
                    <a:pt x="9342" y="1206644"/>
                  </a:cubicBezTo>
                  <a:cubicBezTo>
                    <a:pt x="3360" y="1200663"/>
                    <a:pt x="0" y="1192550"/>
                    <a:pt x="0" y="1184091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470358" cy="12826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09896" y="4768010"/>
            <a:ext cx="5293977" cy="3781425"/>
            <a:chOff x="0" y="0"/>
            <a:chExt cx="820176" cy="58584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2"/>
              <a:stretch>
                <a:fillRect t="-37499" b="-37499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6494850" y="4768010"/>
            <a:ext cx="5293977" cy="3781425"/>
            <a:chOff x="0" y="0"/>
            <a:chExt cx="820176" cy="58584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3"/>
              <a:stretch>
                <a:fillRect t="-55065" b="-55065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2268951" y="4768010"/>
            <a:ext cx="5293977" cy="3781425"/>
            <a:chOff x="0" y="0"/>
            <a:chExt cx="820176" cy="5858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20176" cy="585842"/>
            </a:xfrm>
            <a:custGeom>
              <a:avLst/>
              <a:gdLst/>
              <a:ahLst/>
              <a:cxnLst/>
              <a:rect l="l" t="t" r="r" b="b"/>
              <a:pathLst>
                <a:path w="820176" h="585842">
                  <a:moveTo>
                    <a:pt x="0" y="0"/>
                  </a:moveTo>
                  <a:lnTo>
                    <a:pt x="820176" y="0"/>
                  </a:lnTo>
                  <a:lnTo>
                    <a:pt x="820176" y="585842"/>
                  </a:lnTo>
                  <a:lnTo>
                    <a:pt x="0" y="585842"/>
                  </a:lnTo>
                  <a:close/>
                </a:path>
              </a:pathLst>
            </a:custGeom>
            <a:blipFill>
              <a:blip r:embed="rId4"/>
              <a:stretch>
                <a:fillRect t="-49999" b="-49999"/>
              </a:stretch>
            </a:blipFill>
          </p:spPr>
        </p:sp>
      </p:grpSp>
      <p:sp>
        <p:nvSpPr>
          <p:cNvPr id="18" name="TextBox 18"/>
          <p:cNvSpPr txBox="1"/>
          <p:nvPr/>
        </p:nvSpPr>
        <p:spPr>
          <a:xfrm>
            <a:off x="7200913" y="650881"/>
            <a:ext cx="3708480" cy="111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72"/>
              </a:lnSpc>
              <a:spcBef>
                <a:spcPct val="0"/>
              </a:spcBef>
            </a:pPr>
            <a:r>
              <a:rPr lang="en-US" sz="612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БРЕНД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91939" y="4285178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КОРПОРАТИВНАЯ КУЛЬТУРА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204438" y="4285178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ОРГАНИЗАЦИОННАЯ СТРУКТУРА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536862" y="4264626"/>
            <a:ext cx="5293977" cy="362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88"/>
              </a:lnSpc>
            </a:pPr>
            <a:r>
              <a:rPr lang="en-US" sz="1951" b="1" spc="44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МИССИЯ И ЦЕННОСТИ КОМПАНИИ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469023" y="2514014"/>
            <a:ext cx="11569908" cy="1702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8"/>
              </a:lnSpc>
            </a:pPr>
            <a:r>
              <a:rPr lang="en-US" sz="3452" spc="7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рассматривает компанию как основу бренда. Здесь важны следующие аспекты:</a:t>
            </a:r>
          </a:p>
          <a:p>
            <a:pPr marL="0" lvl="0" indent="0" algn="ctr">
              <a:lnSpc>
                <a:spcPts val="4488"/>
              </a:lnSpc>
            </a:pPr>
            <a:endParaRPr lang="en-US" sz="3452" spc="79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158061" y="8858077"/>
            <a:ext cx="11967556" cy="1154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307" spc="53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успешные бренды используют внутренние процессы и особенности компании для создания уникального имиджа.</a:t>
            </a:r>
          </a:p>
          <a:p>
            <a:pPr marL="0" lvl="0" indent="0" algn="ctr">
              <a:lnSpc>
                <a:spcPts val="3000"/>
              </a:lnSpc>
            </a:pPr>
            <a:endParaRPr lang="en-US" sz="2307" spc="53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977" y="2975783"/>
            <a:ext cx="5582767" cy="5457207"/>
            <a:chOff x="0" y="0"/>
            <a:chExt cx="1470358" cy="14372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43569" y="2975783"/>
            <a:ext cx="5582767" cy="5457207"/>
            <a:chOff x="0" y="0"/>
            <a:chExt cx="1470358" cy="14372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340662" y="2975783"/>
            <a:ext cx="5582767" cy="5457207"/>
            <a:chOff x="0" y="0"/>
            <a:chExt cx="1470358" cy="14372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490956" y="3586162"/>
            <a:ext cx="5293977" cy="3484863"/>
            <a:chOff x="0" y="0"/>
            <a:chExt cx="820176" cy="5398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2"/>
              <a:stretch>
                <a:fillRect t="-25956" b="-25956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625372" y="3586162"/>
            <a:ext cx="5293977" cy="3484863"/>
            <a:chOff x="0" y="0"/>
            <a:chExt cx="820176" cy="5398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3"/>
              <a:stretch>
                <a:fillRect t="-81060" b="-21490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6587965" y="3586162"/>
            <a:ext cx="5293977" cy="3484863"/>
            <a:chOff x="0" y="0"/>
            <a:chExt cx="820176" cy="5398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4"/>
              <a:stretch>
                <a:fillRect t="-18865" b="-33048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6154698" y="1443286"/>
            <a:ext cx="6160511" cy="111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72"/>
              </a:lnSpc>
              <a:spcBef>
                <a:spcPct val="0"/>
              </a:spcBef>
            </a:pPr>
            <a:r>
              <a:rPr lang="en-US" sz="6123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ПРИМЕРЫ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82867" y="3052969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BORK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90956" y="3052969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APPLE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134999" y="2973375"/>
            <a:ext cx="6284702" cy="43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29"/>
              </a:lnSpc>
            </a:pPr>
            <a:r>
              <a:rPr lang="en-US" sz="2316" b="1" spc="53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TESLA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62668" y="7185325"/>
            <a:ext cx="4934377" cy="1108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КУЛЬТУРА МИНИМАЛИЗМА И ПРАКТИЧНОСТИ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767765" y="7372390"/>
            <a:ext cx="4934377" cy="734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ИННОВАЦИИ, ЭКОЛОГИЧНОСТЬ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693087" y="7185325"/>
            <a:ext cx="4934377" cy="1482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КОРПОРАТИВНАЯ КУЛЬТУРА, ОСНОВАННАЯ НА ИННОВАЦИЯХ И ПОДДЕРЖКЕ РАЗРАБОТЧИКОВ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114594" y="8880665"/>
            <a:ext cx="14325512" cy="729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rPr>
              <a:t>РОЛЬ СОТРУДНИКОВ И КУЛЬТУРЫ В ВОСПРИЯТИИ БРЕНДА ЧРЕЗВЫЧАЙНО ВАЖНА.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FFFFFF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0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36437" y="2002263"/>
            <a:ext cx="2653233" cy="6082983"/>
            <a:chOff x="0" y="0"/>
            <a:chExt cx="411055" cy="9424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2"/>
              <a:stretch>
                <a:fillRect l="-14337" r="-14338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3241981" y="2002263"/>
            <a:ext cx="2653233" cy="6082983"/>
            <a:chOff x="0" y="0"/>
            <a:chExt cx="411055" cy="94241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3"/>
              <a:stretch>
                <a:fillRect l="-42279" r="-4227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5946332" y="2002263"/>
            <a:ext cx="2653233" cy="6082983"/>
            <a:chOff x="0" y="0"/>
            <a:chExt cx="411055" cy="94241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1055" cy="942413"/>
            </a:xfrm>
            <a:custGeom>
              <a:avLst/>
              <a:gdLst/>
              <a:ahLst/>
              <a:cxnLst/>
              <a:rect l="l" t="t" r="r" b="b"/>
              <a:pathLst>
                <a:path w="411055" h="942413">
                  <a:moveTo>
                    <a:pt x="0" y="0"/>
                  </a:moveTo>
                  <a:lnTo>
                    <a:pt x="411055" y="0"/>
                  </a:lnTo>
                  <a:lnTo>
                    <a:pt x="411055" y="942413"/>
                  </a:lnTo>
                  <a:lnTo>
                    <a:pt x="0" y="942413"/>
                  </a:lnTo>
                  <a:close/>
                </a:path>
              </a:pathLst>
            </a:custGeom>
            <a:blipFill>
              <a:blip r:embed="rId4"/>
              <a:stretch>
                <a:fillRect l="-14481" r="-14481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0457211" y="8312623"/>
            <a:ext cx="8142354" cy="195616"/>
            <a:chOff x="0" y="0"/>
            <a:chExt cx="2144488" cy="51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44488" cy="51520"/>
            </a:xfrm>
            <a:custGeom>
              <a:avLst/>
              <a:gdLst/>
              <a:ahLst/>
              <a:cxnLst/>
              <a:rect l="l" t="t" r="r" b="b"/>
              <a:pathLst>
                <a:path w="2144488" h="51520">
                  <a:moveTo>
                    <a:pt x="0" y="0"/>
                  </a:moveTo>
                  <a:lnTo>
                    <a:pt x="2144488" y="0"/>
                  </a:lnTo>
                  <a:lnTo>
                    <a:pt x="2144488" y="51520"/>
                  </a:lnTo>
                  <a:lnTo>
                    <a:pt x="0" y="5152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2144488" cy="1181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1653315"/>
            <a:ext cx="3611253" cy="1278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829"/>
              </a:lnSpc>
              <a:spcBef>
                <a:spcPct val="0"/>
              </a:spcBef>
            </a:pPr>
            <a:r>
              <a:rPr lang="en-US" sz="7020" dirty="0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БРЕНД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111079" y="1719974"/>
            <a:ext cx="6633121" cy="1449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1311"/>
              </a:lnSpc>
            </a:pPr>
            <a:r>
              <a:rPr lang="en-US" sz="8000" spc="245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как</a:t>
            </a:r>
            <a:r>
              <a:rPr lang="en-US" sz="8000" spc="245" dirty="0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 </a:t>
            </a:r>
            <a:r>
              <a:rPr lang="en-US" sz="8000" spc="245" dirty="0" err="1">
                <a:solidFill>
                  <a:srgbClr val="FFD67A"/>
                </a:solidFill>
                <a:latin typeface="Sloop Script Pro"/>
                <a:ea typeface="Sloop Script Pro"/>
                <a:cs typeface="Sloop Script Pro"/>
                <a:sym typeface="Sloop Script Pro"/>
              </a:rPr>
              <a:t>личность</a:t>
            </a:r>
            <a:endParaRPr lang="en-US" sz="8000" spc="245" dirty="0">
              <a:solidFill>
                <a:srgbClr val="FFD67A"/>
              </a:solidFill>
              <a:latin typeface="Sloop Script Pro"/>
              <a:ea typeface="Sloop Script Pro"/>
              <a:cs typeface="Sloop Script Pro"/>
              <a:sym typeface="Sloop Script Pro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17687" y="4650689"/>
            <a:ext cx="7926313" cy="728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59"/>
              </a:lnSpc>
            </a:pPr>
            <a:r>
              <a:rPr lang="en-US" sz="1999" b="1" spc="45">
                <a:solidFill>
                  <a:srgbClr val="FFD67A"/>
                </a:solidFill>
                <a:latin typeface="Arimo Bold"/>
                <a:ea typeface="Arimo Bold"/>
                <a:cs typeface="Arimo Bold"/>
                <a:sym typeface="Arimo Bold"/>
              </a:rPr>
              <a:t>АРХЕТИПЫ БРЕНДА ИГРАЮТ КЛЮЧЕВУЮ РОЛЬ</a:t>
            </a:r>
          </a:p>
          <a:p>
            <a:pPr marL="0" lvl="0" indent="0" algn="l">
              <a:lnSpc>
                <a:spcPts val="2959"/>
              </a:lnSpc>
            </a:pPr>
            <a:endParaRPr lang="en-US" sz="1999" b="1" spc="45">
              <a:solidFill>
                <a:srgbClr val="FFD67A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73992" y="3358495"/>
            <a:ext cx="8822197" cy="901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39"/>
              </a:lnSpc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Бренд как личность подразумевает наделение бренда человеческими чертами. Это помогает выстраивать эмоциональную связь с аудиторией.</a:t>
            </a:r>
          </a:p>
          <a:p>
            <a:pPr marL="0" lvl="0" indent="0" algn="l">
              <a:lnSpc>
                <a:spcPts val="2339"/>
              </a:lnSpc>
            </a:pPr>
            <a:endParaRPr lang="en-US" sz="1799" spc="4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28700" y="5472380"/>
            <a:ext cx="8822197" cy="355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Герой — олицетворяет преодоление, силу духа, стремление к победе.</a:t>
            </a:r>
          </a:p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Бунтарь — символ свободы, независимости, непокорности, вызов обществу и его правилам.</a:t>
            </a:r>
          </a:p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Мудрец — стремление к знанию, истине, просвещению, умение делать сложное понятным и доступным.</a:t>
            </a:r>
          </a:p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Шут — радость, лёгкость, умение не воспринимать жизнь слишком серьёзно.</a:t>
            </a:r>
          </a:p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Опекун — забота, защита, безопасность, стремление оберегать и делать мир лучше.</a:t>
            </a:r>
          </a:p>
          <a:p>
            <a:pPr marL="388618" lvl="1" indent="-194309" algn="l">
              <a:lnSpc>
                <a:spcPts val="2339"/>
              </a:lnSpc>
              <a:buFont typeface="Arial"/>
              <a:buChar char="•"/>
            </a:pPr>
            <a:r>
              <a:rPr lang="en-US" sz="1799" spc="4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Творец — инновации, самовыражение, стремление создавать нечто уникальное и прекрасное.</a:t>
            </a:r>
          </a:p>
          <a:p>
            <a:pPr marL="0" lvl="0" indent="0" algn="l">
              <a:lnSpc>
                <a:spcPts val="2339"/>
              </a:lnSpc>
            </a:pPr>
            <a:endParaRPr lang="en-US" sz="1799" spc="41">
              <a:solidFill>
                <a:srgbClr val="FFFF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977" y="2975783"/>
            <a:ext cx="5582767" cy="5457207"/>
            <a:chOff x="0" y="0"/>
            <a:chExt cx="1470358" cy="14372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43569" y="2975783"/>
            <a:ext cx="5582767" cy="5457207"/>
            <a:chOff x="0" y="0"/>
            <a:chExt cx="1470358" cy="143728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340662" y="2975783"/>
            <a:ext cx="5582767" cy="5457207"/>
            <a:chOff x="0" y="0"/>
            <a:chExt cx="1470358" cy="14372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70359" cy="1437289"/>
            </a:xfrm>
            <a:custGeom>
              <a:avLst/>
              <a:gdLst/>
              <a:ahLst/>
              <a:cxnLst/>
              <a:rect l="l" t="t" r="r" b="b"/>
              <a:pathLst>
                <a:path w="1470359" h="1437289">
                  <a:moveTo>
                    <a:pt x="31895" y="0"/>
                  </a:moveTo>
                  <a:lnTo>
                    <a:pt x="1438463" y="0"/>
                  </a:lnTo>
                  <a:cubicBezTo>
                    <a:pt x="1446922" y="0"/>
                    <a:pt x="1455035" y="3360"/>
                    <a:pt x="1461017" y="9342"/>
                  </a:cubicBezTo>
                  <a:cubicBezTo>
                    <a:pt x="1466998" y="15323"/>
                    <a:pt x="1470359" y="23436"/>
                    <a:pt x="1470359" y="31895"/>
                  </a:cubicBezTo>
                  <a:lnTo>
                    <a:pt x="1470359" y="1405394"/>
                  </a:lnTo>
                  <a:cubicBezTo>
                    <a:pt x="1470359" y="1423009"/>
                    <a:pt x="1456078" y="1437289"/>
                    <a:pt x="1438463" y="1437289"/>
                  </a:cubicBezTo>
                  <a:lnTo>
                    <a:pt x="31895" y="1437289"/>
                  </a:lnTo>
                  <a:cubicBezTo>
                    <a:pt x="23436" y="1437289"/>
                    <a:pt x="15323" y="1433929"/>
                    <a:pt x="9342" y="1427947"/>
                  </a:cubicBezTo>
                  <a:cubicBezTo>
                    <a:pt x="3360" y="1421966"/>
                    <a:pt x="0" y="1413853"/>
                    <a:pt x="0" y="1405394"/>
                  </a:cubicBezTo>
                  <a:lnTo>
                    <a:pt x="0" y="31895"/>
                  </a:lnTo>
                  <a:cubicBezTo>
                    <a:pt x="0" y="23436"/>
                    <a:pt x="3360" y="15323"/>
                    <a:pt x="9342" y="9342"/>
                  </a:cubicBezTo>
                  <a:cubicBezTo>
                    <a:pt x="15323" y="3360"/>
                    <a:pt x="23436" y="0"/>
                    <a:pt x="318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470358" cy="1503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490956" y="3586162"/>
            <a:ext cx="5293977" cy="3484863"/>
            <a:chOff x="0" y="0"/>
            <a:chExt cx="820176" cy="5398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2"/>
              <a:stretch>
                <a:fillRect t="-4214" b="-4214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625372" y="3586162"/>
            <a:ext cx="5293977" cy="3484863"/>
            <a:chOff x="0" y="0"/>
            <a:chExt cx="820176" cy="5398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3"/>
              <a:stretch>
                <a:fillRect t="-25956" b="-25956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6587965" y="3586162"/>
            <a:ext cx="5293977" cy="3484863"/>
            <a:chOff x="0" y="0"/>
            <a:chExt cx="820176" cy="5398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20176" cy="539896"/>
            </a:xfrm>
            <a:custGeom>
              <a:avLst/>
              <a:gdLst/>
              <a:ahLst/>
              <a:cxnLst/>
              <a:rect l="l" t="t" r="r" b="b"/>
              <a:pathLst>
                <a:path w="820176" h="539896">
                  <a:moveTo>
                    <a:pt x="0" y="0"/>
                  </a:moveTo>
                  <a:lnTo>
                    <a:pt x="820176" y="0"/>
                  </a:lnTo>
                  <a:lnTo>
                    <a:pt x="820176" y="539896"/>
                  </a:lnTo>
                  <a:lnTo>
                    <a:pt x="0" y="539896"/>
                  </a:lnTo>
                  <a:close/>
                </a:path>
              </a:pathLst>
            </a:custGeom>
            <a:blipFill>
              <a:blip r:embed="rId4"/>
              <a:stretch>
                <a:fillRect t="-32858" b="-18675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1210606" y="876300"/>
            <a:ext cx="16048694" cy="250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4642">
                <a:solidFill>
                  <a:srgbClr val="FFFFFF"/>
                </a:solidFill>
                <a:latin typeface="Perandory Condensed"/>
                <a:ea typeface="Perandory Condensed"/>
                <a:cs typeface="Perandory Condensed"/>
                <a:sym typeface="Perandory Condensed"/>
              </a:rPr>
              <a:t>ПРИМЕРЫ БРЕНДОВ С ЯРКО ВЫРАЖЕННОЙ ЛИЧНОСТЬЮ:</a:t>
            </a:r>
          </a:p>
          <a:p>
            <a:pPr algn="ctr">
              <a:lnSpc>
                <a:spcPts val="6500"/>
              </a:lnSpc>
              <a:spcBef>
                <a:spcPct val="0"/>
              </a:spcBef>
            </a:pPr>
            <a:endParaRPr lang="en-US" sz="4642">
              <a:solidFill>
                <a:srgbClr val="FFFFFF"/>
              </a:solidFill>
              <a:latin typeface="Perandory Condensed"/>
              <a:ea typeface="Perandory Condensed"/>
              <a:cs typeface="Perandory Condensed"/>
              <a:sym typeface="Perandory Condense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82867" y="3052969"/>
            <a:ext cx="5293977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M&amp;M’S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90956" y="3052969"/>
            <a:ext cx="5668986" cy="357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9"/>
              </a:lnSpc>
            </a:pPr>
            <a:r>
              <a:rPr lang="en-US" sz="1999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NIKE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092602" y="3024394"/>
            <a:ext cx="6284702" cy="43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429"/>
              </a:lnSpc>
            </a:pPr>
            <a:r>
              <a:rPr lang="en-US" sz="2316" b="1" spc="53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DOVE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62668" y="7559454"/>
            <a:ext cx="4934377" cy="360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57"/>
              </a:lnSpc>
            </a:pPr>
            <a:r>
              <a:rPr lang="en-US" sz="1998" b="1" spc="45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ШУТ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587965" y="7461187"/>
            <a:ext cx="5293977" cy="921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4"/>
              </a:lnSpc>
            </a:pPr>
            <a:r>
              <a:rPr lang="en-US" sz="1624" b="1" spc="37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ОПЕКУН-ЗАБОТЛИВАЯ МАТЬ, СИМВОЛ ЕСТЕСТВЕННОЙ КРАСОТЫ.  </a:t>
            </a:r>
          </a:p>
          <a:p>
            <a:pPr marL="0" lvl="0" indent="0" algn="ctr">
              <a:lnSpc>
                <a:spcPts val="2404"/>
              </a:lnSpc>
            </a:pPr>
            <a:endParaRPr lang="en-US" sz="1624" b="1" spc="37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3319731" y="7425655"/>
            <a:ext cx="4011434" cy="921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04"/>
              </a:lnSpc>
            </a:pPr>
            <a:r>
              <a:rPr lang="en-US" sz="1624" b="1" spc="37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ГЕРОЙ-МОТИВАТОР, СИМВОЛ СИЛЫ И РЕШИТЕЛЬНОСТИ</a:t>
            </a:r>
          </a:p>
          <a:p>
            <a:pPr marL="0" lvl="0" indent="0" algn="ctr">
              <a:lnSpc>
                <a:spcPts val="2404"/>
              </a:lnSpc>
            </a:pPr>
            <a:endParaRPr lang="en-US" sz="1624" b="1" spc="37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114594" y="8880665"/>
            <a:ext cx="14325512" cy="1100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7"/>
              </a:lnSpc>
            </a:pPr>
            <a:r>
              <a:rPr lang="en-US" sz="1998" b="1" spc="45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rPr>
              <a:t>РОЛЬ ЭМОЦИЙ В ВОСПРИЯТИИ БРЕНДА ОГРОМНА, ТАК КАК ОНА ФОРМИРУЕТ ЛОЯЛЬНОСТЬ И ПРИВЯЗАННОСТЬ.</a:t>
            </a:r>
          </a:p>
          <a:p>
            <a:pPr marL="0" lvl="0" indent="0" algn="ctr">
              <a:lnSpc>
                <a:spcPts val="2957"/>
              </a:lnSpc>
            </a:pPr>
            <a:endParaRPr lang="en-US" sz="1998" b="1" spc="45">
              <a:solidFill>
                <a:srgbClr val="FFFFFF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1133</Words>
  <Application>Microsoft Office PowerPoint</Application>
  <PresentationFormat>Произвольный</PresentationFormat>
  <Paragraphs>120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Sloop Script Pro</vt:lpstr>
      <vt:lpstr>Perandory Condensed</vt:lpstr>
      <vt:lpstr>Arimo Bold</vt:lpstr>
      <vt:lpstr>Arimo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and Beige Modern Fashion Collection Presentation</dc:title>
  <cp:lastModifiedBy>Anna</cp:lastModifiedBy>
  <cp:revision>6</cp:revision>
  <dcterms:created xsi:type="dcterms:W3CDTF">2006-08-16T00:00:00Z</dcterms:created>
  <dcterms:modified xsi:type="dcterms:W3CDTF">2026-04-24T12:37:06Z</dcterms:modified>
  <dc:identifier>DAHBgcaCcXU</dc:identifier>
</cp:coreProperties>
</file>